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93" r:id="rId1"/>
  </p:sldMasterIdLst>
  <p:sldIdLst>
    <p:sldId id="256" r:id="rId2"/>
    <p:sldId id="257" r:id="rId3"/>
    <p:sldId id="260" r:id="rId4"/>
    <p:sldId id="261" r:id="rId5"/>
    <p:sldId id="263" r:id="rId6"/>
    <p:sldId id="258" r:id="rId7"/>
    <p:sldId id="262" r:id="rId8"/>
    <p:sldId id="265"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32"/>
  </p:normalViewPr>
  <p:slideViewPr>
    <p:cSldViewPr snapToGrid="0" snapToObjects="1">
      <p:cViewPr varScale="1">
        <p:scale>
          <a:sx n="106" d="100"/>
          <a:sy n="106" d="100"/>
        </p:scale>
        <p:origin x="792" y="18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2.jpeg>
</file>

<file path=ppt/media/image3.tiff>
</file>

<file path=ppt/media/image4.tiff>
</file>

<file path=ppt/media/image5.tiff>
</file>

<file path=ppt/media/image6.tiff>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9DA5D-8112-6C48-B6B3-849DDF2378C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3B97C57-F13E-6948-B06D-2694FF75D0C3}"/>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1F24078-B57F-384A-B2CA-25E60019B10A}"/>
              </a:ext>
            </a:extLst>
          </p:cNvPr>
          <p:cNvSpPr>
            <a:spLocks noGrp="1"/>
          </p:cNvSpPr>
          <p:nvPr>
            <p:ph type="dt" sz="half" idx="10"/>
          </p:nvPr>
        </p:nvSpPr>
        <p:spPr/>
        <p:txBody>
          <a:bodyPr/>
          <a:lstStyle/>
          <a:p>
            <a:fld id="{ED291B17-9318-49DB-B28B-6E5994AE9581}" type="datetime1">
              <a:rPr lang="en-US" smtClean="0"/>
              <a:t>6/2/20</a:t>
            </a:fld>
            <a:endParaRPr lang="en-US" dirty="0"/>
          </a:p>
        </p:txBody>
      </p:sp>
      <p:sp>
        <p:nvSpPr>
          <p:cNvPr id="5" name="Footer Placeholder 4">
            <a:extLst>
              <a:ext uri="{FF2B5EF4-FFF2-40B4-BE49-F238E27FC236}">
                <a16:creationId xmlns:a16="http://schemas.microsoft.com/office/drawing/2014/main" id="{13135BC9-B782-0A44-9E0D-25117D01476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A9D807-E00B-6A40-ACC4-D6FE3A6C486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19392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C15EA-3A65-0D4B-ADDF-A332F7AB14D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37EC73-2B3B-0E42-9264-9DA83CBDA0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85B82A-CD72-444B-8B97-8D6B19EDE94F}"/>
              </a:ext>
            </a:extLst>
          </p:cNvPr>
          <p:cNvSpPr>
            <a:spLocks noGrp="1"/>
          </p:cNvSpPr>
          <p:nvPr>
            <p:ph type="dt" sz="half" idx="10"/>
          </p:nvPr>
        </p:nvSpPr>
        <p:spPr/>
        <p:txBody>
          <a:bodyPr/>
          <a:lstStyle/>
          <a:p>
            <a:fld id="{2CED4963-E985-44C4-B8C4-FDD613B7C2F8}" type="datetime1">
              <a:rPr lang="en-US" smtClean="0"/>
              <a:t>6/2/20</a:t>
            </a:fld>
            <a:endParaRPr lang="en-US" dirty="0"/>
          </a:p>
        </p:txBody>
      </p:sp>
      <p:sp>
        <p:nvSpPr>
          <p:cNvPr id="5" name="Footer Placeholder 4">
            <a:extLst>
              <a:ext uri="{FF2B5EF4-FFF2-40B4-BE49-F238E27FC236}">
                <a16:creationId xmlns:a16="http://schemas.microsoft.com/office/drawing/2014/main" id="{5F2FB1AC-1A45-C941-8119-F1096A4CD74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A9D3C3-D596-F643-A703-2DA166CE162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751376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5A24DB-BB97-F745-AE7B-A44C77F5774B}"/>
              </a:ext>
            </a:extLst>
          </p:cNvPr>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88D52A-1149-624D-8144-73A6C777DF9A}"/>
              </a:ext>
            </a:extLst>
          </p:cNvPr>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E22B48-D4C3-594C-A9D3-F291CB793092}"/>
              </a:ext>
            </a:extLst>
          </p:cNvPr>
          <p:cNvSpPr>
            <a:spLocks noGrp="1"/>
          </p:cNvSpPr>
          <p:nvPr>
            <p:ph type="dt" sz="half" idx="10"/>
          </p:nvPr>
        </p:nvSpPr>
        <p:spPr/>
        <p:txBody>
          <a:bodyPr/>
          <a:lstStyle/>
          <a:p>
            <a:fld id="{ED291B17-9318-49DB-B28B-6E5994AE9581}" type="datetime1">
              <a:rPr lang="en-US" smtClean="0"/>
              <a:t>6/2/20</a:t>
            </a:fld>
            <a:endParaRPr lang="en-US" dirty="0"/>
          </a:p>
        </p:txBody>
      </p:sp>
      <p:sp>
        <p:nvSpPr>
          <p:cNvPr id="5" name="Footer Placeholder 4">
            <a:extLst>
              <a:ext uri="{FF2B5EF4-FFF2-40B4-BE49-F238E27FC236}">
                <a16:creationId xmlns:a16="http://schemas.microsoft.com/office/drawing/2014/main" id="{7B7797AF-FFC0-094E-8340-4E10856677A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306512B-F238-5644-AAE5-4F0DAA67F3A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11097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519B9-96C0-1B49-806D-FB3CAA938A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056435-CC2D-BA43-94F6-97A6C9213B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7B4949-2FD7-3645-AA3C-69EEB2831B72}"/>
              </a:ext>
            </a:extLst>
          </p:cNvPr>
          <p:cNvSpPr>
            <a:spLocks noGrp="1"/>
          </p:cNvSpPr>
          <p:nvPr>
            <p:ph type="dt" sz="half" idx="10"/>
          </p:nvPr>
        </p:nvSpPr>
        <p:spPr/>
        <p:txBody>
          <a:bodyPr/>
          <a:lstStyle/>
          <a:p>
            <a:fld id="{78DD82B9-B8EE-4375-B6FF-88FA6ABB15D9}" type="datetime1">
              <a:rPr lang="en-US" smtClean="0"/>
              <a:t>6/2/20</a:t>
            </a:fld>
            <a:endParaRPr lang="en-US" dirty="0"/>
          </a:p>
        </p:txBody>
      </p:sp>
      <p:sp>
        <p:nvSpPr>
          <p:cNvPr id="5" name="Footer Placeholder 4">
            <a:extLst>
              <a:ext uri="{FF2B5EF4-FFF2-40B4-BE49-F238E27FC236}">
                <a16:creationId xmlns:a16="http://schemas.microsoft.com/office/drawing/2014/main" id="{E559C1CE-3BEF-8C4B-AC5C-8D8A9573902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1B80F3E-2103-C74C-95CC-3C50C4F0326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4355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24D35-8940-1842-968A-2F37C5739A28}"/>
              </a:ext>
            </a:extLst>
          </p:cNvPr>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52A1B7-FB10-CA43-95A5-1D72066DD931}"/>
              </a:ext>
            </a:extLst>
          </p:cNvPr>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8A38A0-1F22-DF45-AB06-F53852D02155}"/>
              </a:ext>
            </a:extLst>
          </p:cNvPr>
          <p:cNvSpPr>
            <a:spLocks noGrp="1"/>
          </p:cNvSpPr>
          <p:nvPr>
            <p:ph type="dt" sz="half" idx="10"/>
          </p:nvPr>
        </p:nvSpPr>
        <p:spPr/>
        <p:txBody>
          <a:bodyPr/>
          <a:lstStyle/>
          <a:p>
            <a:fld id="{B2497495-0637-405E-AE64-5CC7506D51F5}" type="datetime1">
              <a:rPr lang="en-US" smtClean="0"/>
              <a:t>6/2/20</a:t>
            </a:fld>
            <a:endParaRPr lang="en-US" dirty="0"/>
          </a:p>
        </p:txBody>
      </p:sp>
      <p:sp>
        <p:nvSpPr>
          <p:cNvPr id="5" name="Footer Placeholder 4">
            <a:extLst>
              <a:ext uri="{FF2B5EF4-FFF2-40B4-BE49-F238E27FC236}">
                <a16:creationId xmlns:a16="http://schemas.microsoft.com/office/drawing/2014/main" id="{5D586624-7E01-D54A-A88B-44B24B843E3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8E00A7F-6402-B543-B8DE-A4B65C959C5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4055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94D84-B9D7-8B4D-8AE1-893DCB3FBB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5FF36A-C5C8-2F4B-8732-AF335256B7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A00143-94D2-6A43-B6B9-6EE67177C0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2AFC6D-C2F0-304F-B1DC-646B8DBB4B51}"/>
              </a:ext>
            </a:extLst>
          </p:cNvPr>
          <p:cNvSpPr>
            <a:spLocks noGrp="1"/>
          </p:cNvSpPr>
          <p:nvPr>
            <p:ph type="dt" sz="half" idx="10"/>
          </p:nvPr>
        </p:nvSpPr>
        <p:spPr/>
        <p:txBody>
          <a:bodyPr/>
          <a:lstStyle/>
          <a:p>
            <a:fld id="{7BFFD690-9426-415D-8B65-26881E07B2D4}" type="datetime1">
              <a:rPr lang="en-US" smtClean="0"/>
              <a:t>6/2/20</a:t>
            </a:fld>
            <a:endParaRPr lang="en-US" dirty="0"/>
          </a:p>
        </p:txBody>
      </p:sp>
      <p:sp>
        <p:nvSpPr>
          <p:cNvPr id="6" name="Footer Placeholder 5">
            <a:extLst>
              <a:ext uri="{FF2B5EF4-FFF2-40B4-BE49-F238E27FC236}">
                <a16:creationId xmlns:a16="http://schemas.microsoft.com/office/drawing/2014/main" id="{E1D764DA-577E-8541-9218-01ED07B4DD0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82E909C-64CE-D04D-9DDD-C761B177C656}"/>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55210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F1434-13C2-4B46-85A9-9C772F32F57B}"/>
              </a:ext>
            </a:extLst>
          </p:cNvPr>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C7986A4-AF63-6D44-A127-5458EA3C2979}"/>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1AEC6A-F69B-7B49-AF52-97BA67B813BC}"/>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3F5DFF-9B5D-F548-8451-C9C0B383D514}"/>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ED9733-4D65-4A45-BF6C-616FFA0C386C}"/>
              </a:ext>
            </a:extLst>
          </p:cNvPr>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B3BE5C-0385-3C49-A8CC-2BB0E37978CD}"/>
              </a:ext>
            </a:extLst>
          </p:cNvPr>
          <p:cNvSpPr>
            <a:spLocks noGrp="1"/>
          </p:cNvSpPr>
          <p:nvPr>
            <p:ph type="dt" sz="half" idx="10"/>
          </p:nvPr>
        </p:nvSpPr>
        <p:spPr/>
        <p:txBody>
          <a:bodyPr/>
          <a:lstStyle/>
          <a:p>
            <a:fld id="{04C4989A-474C-40DE-95B9-011C28B71673}" type="datetime1">
              <a:rPr lang="en-US" smtClean="0"/>
              <a:t>6/2/20</a:t>
            </a:fld>
            <a:endParaRPr lang="en-US" dirty="0"/>
          </a:p>
        </p:txBody>
      </p:sp>
      <p:sp>
        <p:nvSpPr>
          <p:cNvPr id="8" name="Footer Placeholder 7">
            <a:extLst>
              <a:ext uri="{FF2B5EF4-FFF2-40B4-BE49-F238E27FC236}">
                <a16:creationId xmlns:a16="http://schemas.microsoft.com/office/drawing/2014/main" id="{30DE9E00-9465-6140-B72F-F6FF8F1E4B0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848FBA-B4B1-314B-B93E-61D5F356D80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632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32D65-F6CE-D34B-8594-AA473DB9EB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21AF48-5471-6C43-ABC2-0D1E71C8D4DB}"/>
              </a:ext>
            </a:extLst>
          </p:cNvPr>
          <p:cNvSpPr>
            <a:spLocks noGrp="1"/>
          </p:cNvSpPr>
          <p:nvPr>
            <p:ph type="dt" sz="half" idx="10"/>
          </p:nvPr>
        </p:nvSpPr>
        <p:spPr/>
        <p:txBody>
          <a:bodyPr/>
          <a:lstStyle/>
          <a:p>
            <a:fld id="{5DB4ED54-5B5E-4A04-93D3-5772E3CE3818}" type="datetime1">
              <a:rPr lang="en-US" smtClean="0"/>
              <a:t>6/2/20</a:t>
            </a:fld>
            <a:endParaRPr lang="en-US" dirty="0"/>
          </a:p>
        </p:txBody>
      </p:sp>
      <p:sp>
        <p:nvSpPr>
          <p:cNvPr id="4" name="Footer Placeholder 3">
            <a:extLst>
              <a:ext uri="{FF2B5EF4-FFF2-40B4-BE49-F238E27FC236}">
                <a16:creationId xmlns:a16="http://schemas.microsoft.com/office/drawing/2014/main" id="{66BD041C-F838-4040-91A3-26768E1DD88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B9E75AC-36C9-1E4E-AD81-D520E6A3A38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1673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B7AF1A-D6FF-4A45-BB02-A704B676D7A8}"/>
              </a:ext>
            </a:extLst>
          </p:cNvPr>
          <p:cNvSpPr>
            <a:spLocks noGrp="1"/>
          </p:cNvSpPr>
          <p:nvPr>
            <p:ph type="dt" sz="half" idx="10"/>
          </p:nvPr>
        </p:nvSpPr>
        <p:spPr/>
        <p:txBody>
          <a:bodyPr/>
          <a:lstStyle/>
          <a:p>
            <a:fld id="{4EDE50D6-574B-40AF-946F-D52A04ADE379}" type="datetime1">
              <a:rPr lang="en-US" smtClean="0"/>
              <a:t>6/2/20</a:t>
            </a:fld>
            <a:endParaRPr lang="en-US" dirty="0"/>
          </a:p>
        </p:txBody>
      </p:sp>
      <p:sp>
        <p:nvSpPr>
          <p:cNvPr id="3" name="Footer Placeholder 2">
            <a:extLst>
              <a:ext uri="{FF2B5EF4-FFF2-40B4-BE49-F238E27FC236}">
                <a16:creationId xmlns:a16="http://schemas.microsoft.com/office/drawing/2014/main" id="{4E6CDAF6-D3DD-EA40-A7E9-03AE7AAD2A0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5B8E1C2-13AC-6042-B9D2-C13BEFF2CD5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08914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191E8-C5CE-D442-9C5A-C5E19F96EE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874624-4F84-864D-B1B4-D3D3687E17AA}"/>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EC75BA-95C7-1F46-A806-DD84B6D33822}"/>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EC507-AB3B-8B43-A4E6-897120DE6CE4}"/>
              </a:ext>
            </a:extLst>
          </p:cNvPr>
          <p:cNvSpPr>
            <a:spLocks noGrp="1"/>
          </p:cNvSpPr>
          <p:nvPr>
            <p:ph type="dt" sz="half" idx="10"/>
          </p:nvPr>
        </p:nvSpPr>
        <p:spPr/>
        <p:txBody>
          <a:bodyPr/>
          <a:lstStyle/>
          <a:p>
            <a:fld id="{D82884F1-FFEA-405F-9602-3DCA865EDA4E}" type="datetime1">
              <a:rPr lang="en-US" smtClean="0"/>
              <a:t>6/2/20</a:t>
            </a:fld>
            <a:endParaRPr lang="en-US" dirty="0"/>
          </a:p>
        </p:txBody>
      </p:sp>
      <p:sp>
        <p:nvSpPr>
          <p:cNvPr id="6" name="Footer Placeholder 5">
            <a:extLst>
              <a:ext uri="{FF2B5EF4-FFF2-40B4-BE49-F238E27FC236}">
                <a16:creationId xmlns:a16="http://schemas.microsoft.com/office/drawing/2014/main" id="{54052C92-46A8-8148-B8CE-F0D4875A6B6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105ADE0-16CC-D749-80A3-7BBADBDA730C}"/>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07040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3CC2F-8FE2-BC4F-B90D-01F57B9797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1C80DE8-3751-284B-BD79-E330A2387704}"/>
              </a:ext>
            </a:extLst>
          </p:cNvPr>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a:extLst>
              <a:ext uri="{FF2B5EF4-FFF2-40B4-BE49-F238E27FC236}">
                <a16:creationId xmlns:a16="http://schemas.microsoft.com/office/drawing/2014/main" id="{820B3082-3C37-5147-8A45-0296903BA0A2}"/>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5DD573-1D52-704C-8B24-133734D0EBD3}"/>
              </a:ext>
            </a:extLst>
          </p:cNvPr>
          <p:cNvSpPr>
            <a:spLocks noGrp="1"/>
          </p:cNvSpPr>
          <p:nvPr>
            <p:ph type="dt" sz="half" idx="10"/>
          </p:nvPr>
        </p:nvSpPr>
        <p:spPr/>
        <p:txBody>
          <a:bodyPr/>
          <a:lstStyle/>
          <a:p>
            <a:fld id="{7E18DB4A-8810-4A10-AD5C-D5E2C667F5B3}" type="datetime1">
              <a:rPr lang="en-US" smtClean="0"/>
              <a:t>6/2/20</a:t>
            </a:fld>
            <a:endParaRPr lang="en-US" dirty="0"/>
          </a:p>
        </p:txBody>
      </p:sp>
      <p:sp>
        <p:nvSpPr>
          <p:cNvPr id="6" name="Footer Placeholder 5">
            <a:extLst>
              <a:ext uri="{FF2B5EF4-FFF2-40B4-BE49-F238E27FC236}">
                <a16:creationId xmlns:a16="http://schemas.microsoft.com/office/drawing/2014/main" id="{99E67180-520A-B142-9EEE-E101A1EEAB9C}"/>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4F05BA27-C566-7D4A-99D0-1247F1ACEEF1}"/>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63392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4DE2A9-8B67-1646-94B1-21785A087732}"/>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045979-2999-1F4A-800D-7515F0F37B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530CB5-6CF0-9040-97A4-032A40C5D1DE}"/>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291B17-9318-49DB-B28B-6E5994AE9581}" type="datetime1">
              <a:rPr lang="en-US" smtClean="0"/>
              <a:t>6/2/20</a:t>
            </a:fld>
            <a:endParaRPr lang="en-US" dirty="0"/>
          </a:p>
        </p:txBody>
      </p:sp>
      <p:sp>
        <p:nvSpPr>
          <p:cNvPr id="5" name="Footer Placeholder 4">
            <a:extLst>
              <a:ext uri="{FF2B5EF4-FFF2-40B4-BE49-F238E27FC236}">
                <a16:creationId xmlns:a16="http://schemas.microsoft.com/office/drawing/2014/main" id="{2F71B795-3A22-954C-B9F3-2B687CEF5220}"/>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3117FF-C856-B84C-AE69-89BDC703191D}"/>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782658283"/>
      </p:ext>
    </p:extLst>
  </p:cSld>
  <p:clrMap bg1="lt1" tx1="dk1" bg2="lt2" tx2="dk2" accent1="accent1" accent2="accent2" accent3="accent3" accent4="accent4" accent5="accent5" accent6="accent6" hlink="hlink" folHlink="folHlink"/>
  <p:sldLayoutIdLst>
    <p:sldLayoutId id="2147484094" r:id="rId1"/>
    <p:sldLayoutId id="2147484095" r:id="rId2"/>
    <p:sldLayoutId id="2147484096" r:id="rId3"/>
    <p:sldLayoutId id="2147484097" r:id="rId4"/>
    <p:sldLayoutId id="2147484098" r:id="rId5"/>
    <p:sldLayoutId id="2147484099" r:id="rId6"/>
    <p:sldLayoutId id="2147484100" r:id="rId7"/>
    <p:sldLayoutId id="2147484101" r:id="rId8"/>
    <p:sldLayoutId id="2147484102" r:id="rId9"/>
    <p:sldLayoutId id="2147484103" r:id="rId10"/>
    <p:sldLayoutId id="2147484104" r:id="rId11"/>
  </p:sldLayoutIdLst>
  <p:hf sldNum="0" hdr="0" ftr="0" dt="0"/>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F3F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F4928-D8D5-1B41-9294-76F571A4746F}"/>
              </a:ext>
            </a:extLst>
          </p:cNvPr>
          <p:cNvSpPr>
            <a:spLocks noGrp="1"/>
          </p:cNvSpPr>
          <p:nvPr>
            <p:ph type="ctrTitle"/>
          </p:nvPr>
        </p:nvSpPr>
        <p:spPr>
          <a:xfrm>
            <a:off x="214851" y="3427163"/>
            <a:ext cx="6849085" cy="1168900"/>
          </a:xfrm>
        </p:spPr>
        <p:txBody>
          <a:bodyPr anchor="t">
            <a:normAutofit/>
          </a:bodyPr>
          <a:lstStyle/>
          <a:p>
            <a:pPr algn="l"/>
            <a:r>
              <a:rPr lang="en-US" cap="none" dirty="0"/>
              <a:t>The Ethics of Doxing</a:t>
            </a:r>
          </a:p>
        </p:txBody>
      </p:sp>
      <p:sp>
        <p:nvSpPr>
          <p:cNvPr id="3" name="Subtitle 2">
            <a:extLst>
              <a:ext uri="{FF2B5EF4-FFF2-40B4-BE49-F238E27FC236}">
                <a16:creationId xmlns:a16="http://schemas.microsoft.com/office/drawing/2014/main" id="{9AB361C0-CBED-064A-B86C-4E6671A59871}"/>
              </a:ext>
            </a:extLst>
          </p:cNvPr>
          <p:cNvSpPr>
            <a:spLocks noGrp="1"/>
          </p:cNvSpPr>
          <p:nvPr>
            <p:ph type="subTitle" idx="1"/>
          </p:nvPr>
        </p:nvSpPr>
        <p:spPr>
          <a:xfrm>
            <a:off x="248284" y="4230541"/>
            <a:ext cx="6455833" cy="404655"/>
          </a:xfrm>
        </p:spPr>
        <p:txBody>
          <a:bodyPr anchor="b">
            <a:normAutofit/>
          </a:bodyPr>
          <a:lstStyle/>
          <a:p>
            <a:pPr algn="l"/>
            <a:r>
              <a:rPr lang="en-US" sz="2000" dirty="0"/>
              <a:t>Haden Stuart</a:t>
            </a:r>
          </a:p>
        </p:txBody>
      </p:sp>
      <p:sp>
        <p:nvSpPr>
          <p:cNvPr id="10" name="Freeform: Shape 9">
            <a:extLst>
              <a:ext uri="{FF2B5EF4-FFF2-40B4-BE49-F238E27FC236}">
                <a16:creationId xmlns:a16="http://schemas.microsoft.com/office/drawing/2014/main" id="{E26B9EF5-5D92-4AC7-BC55-FC5C4C98ED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199" y="549"/>
            <a:ext cx="4349752" cy="3142889"/>
          </a:xfrm>
          <a:custGeom>
            <a:avLst/>
            <a:gdLst>
              <a:gd name="connsiteX0" fmla="*/ 229420 w 4349752"/>
              <a:gd name="connsiteY0" fmla="*/ 0 h 3142889"/>
              <a:gd name="connsiteX1" fmla="*/ 4120333 w 4349752"/>
              <a:gd name="connsiteY1" fmla="*/ 0 h 3142889"/>
              <a:gd name="connsiteX2" fmla="*/ 4178840 w 4349752"/>
              <a:gd name="connsiteY2" fmla="*/ 121453 h 3142889"/>
              <a:gd name="connsiteX3" fmla="*/ 4349752 w 4349752"/>
              <a:gd name="connsiteY3" fmla="*/ 968013 h 3142889"/>
              <a:gd name="connsiteX4" fmla="*/ 2174876 w 4349752"/>
              <a:gd name="connsiteY4" fmla="*/ 3142889 h 3142889"/>
              <a:gd name="connsiteX5" fmla="*/ 0 w 4349752"/>
              <a:gd name="connsiteY5" fmla="*/ 968013 h 3142889"/>
              <a:gd name="connsiteX6" fmla="*/ 170913 w 4349752"/>
              <a:gd name="connsiteY6" fmla="*/ 121453 h 314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9752" h="3142889">
                <a:moveTo>
                  <a:pt x="229420" y="0"/>
                </a:moveTo>
                <a:lnTo>
                  <a:pt x="4120333" y="0"/>
                </a:lnTo>
                <a:lnTo>
                  <a:pt x="4178840" y="121453"/>
                </a:lnTo>
                <a:cubicBezTo>
                  <a:pt x="4288894" y="381652"/>
                  <a:pt x="4349752" y="667725"/>
                  <a:pt x="4349752" y="968013"/>
                </a:cubicBezTo>
                <a:cubicBezTo>
                  <a:pt x="4349752" y="2169164"/>
                  <a:pt x="3376027" y="3142889"/>
                  <a:pt x="2174876" y="3142889"/>
                </a:cubicBezTo>
                <a:cubicBezTo>
                  <a:pt x="973725" y="3142889"/>
                  <a:pt x="0" y="2169164"/>
                  <a:pt x="0" y="968013"/>
                </a:cubicBezTo>
                <a:cubicBezTo>
                  <a:pt x="0" y="667725"/>
                  <a:pt x="60858" y="381652"/>
                  <a:pt x="170913" y="12145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en-US" dirty="0">
              <a:solidFill>
                <a:prstClr val="white"/>
              </a:solidFill>
              <a:latin typeface="Calibri" panose="020F0502020204030204"/>
            </a:endParaRPr>
          </a:p>
        </p:txBody>
      </p:sp>
      <p:sp>
        <p:nvSpPr>
          <p:cNvPr id="12" name="Freeform: Shape 11">
            <a:extLst>
              <a:ext uri="{FF2B5EF4-FFF2-40B4-BE49-F238E27FC236}">
                <a16:creationId xmlns:a16="http://schemas.microsoft.com/office/drawing/2014/main" id="{F05C5575-0F07-43D0-AE78-81EAA8E67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3761" y="1421357"/>
            <a:ext cx="4538241" cy="5436644"/>
          </a:xfrm>
          <a:custGeom>
            <a:avLst/>
            <a:gdLst>
              <a:gd name="connsiteX0" fmla="*/ 3084645 w 4538241"/>
              <a:gd name="connsiteY0" fmla="*/ 0 h 5436644"/>
              <a:gd name="connsiteX1" fmla="*/ 4285328 w 4538241"/>
              <a:gd name="connsiteY1" fmla="*/ 242407 h 5436644"/>
              <a:gd name="connsiteX2" fmla="*/ 4538241 w 4538241"/>
              <a:gd name="connsiteY2" fmla="*/ 364242 h 5436644"/>
              <a:gd name="connsiteX3" fmla="*/ 4538241 w 4538241"/>
              <a:gd name="connsiteY3" fmla="*/ 5436644 h 5436644"/>
              <a:gd name="connsiteX4" fmla="*/ 1091428 w 4538241"/>
              <a:gd name="connsiteY4" fmla="*/ 5436644 h 5436644"/>
              <a:gd name="connsiteX5" fmla="*/ 903472 w 4538241"/>
              <a:gd name="connsiteY5" fmla="*/ 5265818 h 5436644"/>
              <a:gd name="connsiteX6" fmla="*/ 0 w 4538241"/>
              <a:gd name="connsiteY6" fmla="*/ 3084645 h 5436644"/>
              <a:gd name="connsiteX7" fmla="*/ 3084645 w 4538241"/>
              <a:gd name="connsiteY7" fmla="*/ 0 h 543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241" h="5436644">
                <a:moveTo>
                  <a:pt x="3084645" y="0"/>
                </a:moveTo>
                <a:cubicBezTo>
                  <a:pt x="3510546" y="0"/>
                  <a:pt x="3916286" y="86315"/>
                  <a:pt x="4285328" y="242407"/>
                </a:cubicBezTo>
                <a:lnTo>
                  <a:pt x="4538241" y="364242"/>
                </a:lnTo>
                <a:lnTo>
                  <a:pt x="4538241" y="5436644"/>
                </a:lnTo>
                <a:lnTo>
                  <a:pt x="1091428" y="5436644"/>
                </a:lnTo>
                <a:lnTo>
                  <a:pt x="903472" y="5265818"/>
                </a:lnTo>
                <a:cubicBezTo>
                  <a:pt x="345261" y="4707608"/>
                  <a:pt x="0" y="3936446"/>
                  <a:pt x="0" y="3084645"/>
                </a:cubicBezTo>
                <a:cubicBezTo>
                  <a:pt x="0" y="1381043"/>
                  <a:pt x="1381043" y="0"/>
                  <a:pt x="3084645"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en-US" dirty="0">
              <a:solidFill>
                <a:prstClr val="white"/>
              </a:solidFill>
              <a:latin typeface="Calibri" panose="020F0502020204030204"/>
            </a:endParaRPr>
          </a:p>
        </p:txBody>
      </p:sp>
      <p:pic>
        <p:nvPicPr>
          <p:cNvPr id="5" name="Picture 4" descr="A close up of a sign&#10;&#10;Description automatically generated">
            <a:extLst>
              <a:ext uri="{FF2B5EF4-FFF2-40B4-BE49-F238E27FC236}">
                <a16:creationId xmlns:a16="http://schemas.microsoft.com/office/drawing/2014/main" id="{D7FA6091-DAFE-6C4D-890A-EED636066E1D}"/>
              </a:ext>
            </a:extLst>
          </p:cNvPr>
          <p:cNvPicPr>
            <a:picLocks noChangeAspect="1"/>
          </p:cNvPicPr>
          <p:nvPr/>
        </p:nvPicPr>
        <p:blipFill rotWithShape="1">
          <a:blip r:embed="rId2"/>
          <a:srcRect l="2755" r="7132" b="1"/>
          <a:stretch/>
        </p:blipFill>
        <p:spPr>
          <a:xfrm>
            <a:off x="3639395" y="10"/>
            <a:ext cx="4023360" cy="2980231"/>
          </a:xfrm>
          <a:custGeom>
            <a:avLst/>
            <a:gdLst/>
            <a:ahLst/>
            <a:cxnLst/>
            <a:rect l="l" t="t" r="r" b="b"/>
            <a:pathLst>
              <a:path w="4023360" h="2980240">
                <a:moveTo>
                  <a:pt x="248676" y="0"/>
                </a:moveTo>
                <a:lnTo>
                  <a:pt x="3774684" y="0"/>
                </a:lnTo>
                <a:lnTo>
                  <a:pt x="3780561" y="9674"/>
                </a:lnTo>
                <a:cubicBezTo>
                  <a:pt x="3935405" y="294716"/>
                  <a:pt x="4023360" y="621366"/>
                  <a:pt x="4023360" y="968560"/>
                </a:cubicBezTo>
                <a:cubicBezTo>
                  <a:pt x="4023360" y="2079580"/>
                  <a:pt x="3122700" y="2980240"/>
                  <a:pt x="2011680" y="2980240"/>
                </a:cubicBezTo>
                <a:cubicBezTo>
                  <a:pt x="900660" y="2980240"/>
                  <a:pt x="0" y="2079580"/>
                  <a:pt x="0" y="968560"/>
                </a:cubicBezTo>
                <a:cubicBezTo>
                  <a:pt x="0" y="621366"/>
                  <a:pt x="87955" y="294716"/>
                  <a:pt x="242799" y="9674"/>
                </a:cubicBezTo>
                <a:close/>
              </a:path>
            </a:pathLst>
          </a:custGeom>
        </p:spPr>
      </p:pic>
      <p:pic>
        <p:nvPicPr>
          <p:cNvPr id="4" name="Picture 3">
            <a:extLst>
              <a:ext uri="{FF2B5EF4-FFF2-40B4-BE49-F238E27FC236}">
                <a16:creationId xmlns:a16="http://schemas.microsoft.com/office/drawing/2014/main" id="{7013F6C1-318A-4C43-99CB-DA3B73BE1A7D}"/>
              </a:ext>
            </a:extLst>
          </p:cNvPr>
          <p:cNvPicPr>
            <a:picLocks noChangeAspect="1"/>
          </p:cNvPicPr>
          <p:nvPr/>
        </p:nvPicPr>
        <p:blipFill rotWithShape="1">
          <a:blip r:embed="rId3"/>
          <a:srcRect l="41356" r="21518"/>
          <a:stretch/>
        </p:blipFill>
        <p:spPr>
          <a:xfrm>
            <a:off x="7816898" y="1584495"/>
            <a:ext cx="4375105" cy="5273507"/>
          </a:xfrm>
          <a:custGeom>
            <a:avLst/>
            <a:gdLst/>
            <a:ahLst/>
            <a:cxnLst/>
            <a:rect l="l" t="t" r="r" b="b"/>
            <a:pathLst>
              <a:path w="4375105" h="5273507">
                <a:moveTo>
                  <a:pt x="2921508" y="0"/>
                </a:moveTo>
                <a:cubicBezTo>
                  <a:pt x="3425728" y="0"/>
                  <a:pt x="3900114" y="127735"/>
                  <a:pt x="4314072" y="352611"/>
                </a:cubicBezTo>
                <a:lnTo>
                  <a:pt x="4375105" y="389689"/>
                </a:lnTo>
                <a:lnTo>
                  <a:pt x="4375105" y="5273507"/>
                </a:lnTo>
                <a:lnTo>
                  <a:pt x="1193705" y="5273507"/>
                </a:lnTo>
                <a:lnTo>
                  <a:pt x="1063158" y="5175886"/>
                </a:lnTo>
                <a:cubicBezTo>
                  <a:pt x="413861" y="4640038"/>
                  <a:pt x="0" y="3829104"/>
                  <a:pt x="0" y="2921508"/>
                </a:cubicBezTo>
                <a:cubicBezTo>
                  <a:pt x="0" y="1308004"/>
                  <a:pt x="1308004" y="0"/>
                  <a:pt x="2921508" y="0"/>
                </a:cubicBezTo>
                <a:close/>
              </a:path>
            </a:pathLst>
          </a:custGeom>
        </p:spPr>
      </p:pic>
    </p:spTree>
    <p:extLst>
      <p:ext uri="{BB962C8B-B14F-4D97-AF65-F5344CB8AC3E}">
        <p14:creationId xmlns:p14="http://schemas.microsoft.com/office/powerpoint/2010/main" val="408754703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025E2AA9-10C9-4A14-BEA3-064CD0131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36816" cy="5254923"/>
          </a:xfrm>
          <a:custGeom>
            <a:avLst/>
            <a:gdLst>
              <a:gd name="connsiteX0" fmla="*/ 0 w 6136816"/>
              <a:gd name="connsiteY0" fmla="*/ 0 h 5254922"/>
              <a:gd name="connsiteX1" fmla="*/ 6136816 w 6136816"/>
              <a:gd name="connsiteY1" fmla="*/ 0 h 5254922"/>
              <a:gd name="connsiteX2" fmla="*/ 6134892 w 6136816"/>
              <a:gd name="connsiteY2" fmla="*/ 111520 h 5254922"/>
              <a:gd name="connsiteX3" fmla="*/ 6066513 w 6136816"/>
              <a:gd name="connsiteY3" fmla="*/ 752995 h 5254922"/>
              <a:gd name="connsiteX4" fmla="*/ 140712 w 6136816"/>
              <a:gd name="connsiteY4" fmla="*/ 5219363 h 5254922"/>
              <a:gd name="connsiteX5" fmla="*/ 0 w 6136816"/>
              <a:gd name="connsiteY5" fmla="*/ 5199534 h 5254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6816" h="5254922">
                <a:moveTo>
                  <a:pt x="0" y="0"/>
                </a:moveTo>
                <a:lnTo>
                  <a:pt x="6136816" y="0"/>
                </a:lnTo>
                <a:lnTo>
                  <a:pt x="6134892" y="111520"/>
                </a:lnTo>
                <a:cubicBezTo>
                  <a:pt x="6124961" y="323936"/>
                  <a:pt x="6102367" y="538040"/>
                  <a:pt x="6066513" y="752995"/>
                </a:cubicBezTo>
                <a:cubicBezTo>
                  <a:pt x="5592281" y="3596146"/>
                  <a:pt x="2972232" y="5545369"/>
                  <a:pt x="140712" y="5219363"/>
                </a:cubicBezTo>
                <a:lnTo>
                  <a:pt x="0" y="5199534"/>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Shape 9">
            <a:extLst>
              <a:ext uri="{FF2B5EF4-FFF2-40B4-BE49-F238E27FC236}">
                <a16:creationId xmlns:a16="http://schemas.microsoft.com/office/drawing/2014/main" id="{F076F371-EE61-49EA-AA2A-3582C3AC9B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5863721" cy="4984915"/>
          </a:xfrm>
          <a:custGeom>
            <a:avLst/>
            <a:gdLst>
              <a:gd name="connsiteX0" fmla="*/ 0 w 5863721"/>
              <a:gd name="connsiteY0" fmla="*/ 0 h 4984915"/>
              <a:gd name="connsiteX1" fmla="*/ 5863721 w 5863721"/>
              <a:gd name="connsiteY1" fmla="*/ 0 h 4984915"/>
              <a:gd name="connsiteX2" fmla="*/ 5844576 w 5863721"/>
              <a:gd name="connsiteY2" fmla="*/ 326138 h 4984915"/>
              <a:gd name="connsiteX3" fmla="*/ 5796589 w 5863721"/>
              <a:gd name="connsiteY3" fmla="*/ 693884 h 4984915"/>
              <a:gd name="connsiteX4" fmla="*/ 148386 w 5863721"/>
              <a:gd name="connsiteY4" fmla="*/ 4951022 h 4984915"/>
              <a:gd name="connsiteX5" fmla="*/ 0 w 5863721"/>
              <a:gd name="connsiteY5" fmla="*/ 4930112 h 498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63721" h="4984915">
                <a:moveTo>
                  <a:pt x="0" y="0"/>
                </a:moveTo>
                <a:lnTo>
                  <a:pt x="5863721" y="0"/>
                </a:lnTo>
                <a:lnTo>
                  <a:pt x="5844576" y="326138"/>
                </a:lnTo>
                <a:cubicBezTo>
                  <a:pt x="5833049" y="448313"/>
                  <a:pt x="5817094" y="570952"/>
                  <a:pt x="5796589" y="693884"/>
                </a:cubicBezTo>
                <a:cubicBezTo>
                  <a:pt x="5344573" y="3403845"/>
                  <a:pt x="2847261" y="5261756"/>
                  <a:pt x="148386" y="4951022"/>
                </a:cubicBezTo>
                <a:lnTo>
                  <a:pt x="0" y="4930112"/>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FDEC8F6-1F32-BC41-A449-143BC205D33E}"/>
              </a:ext>
            </a:extLst>
          </p:cNvPr>
          <p:cNvSpPr>
            <a:spLocks noGrp="1"/>
          </p:cNvSpPr>
          <p:nvPr>
            <p:ph type="title"/>
          </p:nvPr>
        </p:nvSpPr>
        <p:spPr>
          <a:xfrm>
            <a:off x="71194" y="0"/>
            <a:ext cx="5427237" cy="1708484"/>
          </a:xfrm>
        </p:spPr>
        <p:txBody>
          <a:bodyPr anchor="ctr">
            <a:normAutofit/>
          </a:bodyPr>
          <a:lstStyle/>
          <a:p>
            <a:r>
              <a:rPr lang="en-US" sz="5400" dirty="0">
                <a:solidFill>
                  <a:schemeClr val="accent6">
                    <a:lumMod val="60000"/>
                    <a:lumOff val="40000"/>
                  </a:schemeClr>
                </a:solidFill>
              </a:rPr>
              <a:t>What is Doxing?</a:t>
            </a:r>
          </a:p>
        </p:txBody>
      </p:sp>
      <p:sp>
        <p:nvSpPr>
          <p:cNvPr id="3" name="Content Placeholder 2">
            <a:extLst>
              <a:ext uri="{FF2B5EF4-FFF2-40B4-BE49-F238E27FC236}">
                <a16:creationId xmlns:a16="http://schemas.microsoft.com/office/drawing/2014/main" id="{64EEBDED-BFE1-7145-9BC9-649C82ECCAC3}"/>
              </a:ext>
            </a:extLst>
          </p:cNvPr>
          <p:cNvSpPr>
            <a:spLocks noGrp="1"/>
          </p:cNvSpPr>
          <p:nvPr>
            <p:ph idx="1"/>
          </p:nvPr>
        </p:nvSpPr>
        <p:spPr>
          <a:xfrm>
            <a:off x="6261152" y="535407"/>
            <a:ext cx="5654121" cy="3110163"/>
          </a:xfrm>
        </p:spPr>
        <p:txBody>
          <a:bodyPr anchor="ctr">
            <a:normAutofit/>
          </a:bodyPr>
          <a:lstStyle/>
          <a:p>
            <a:pPr marL="0" indent="0">
              <a:buNone/>
            </a:pPr>
            <a:r>
              <a:rPr lang="en-US" dirty="0"/>
              <a:t>The Internet-based practice of researching and publicly broadcasting private or identifying information about an individual or organization. (Typically including personal or identifying information)</a:t>
            </a:r>
          </a:p>
        </p:txBody>
      </p:sp>
      <p:sp>
        <p:nvSpPr>
          <p:cNvPr id="5" name="TextBox 4">
            <a:extLst>
              <a:ext uri="{FF2B5EF4-FFF2-40B4-BE49-F238E27FC236}">
                <a16:creationId xmlns:a16="http://schemas.microsoft.com/office/drawing/2014/main" id="{CFC64DA5-BFF2-914B-A637-BEF73BA40014}"/>
              </a:ext>
            </a:extLst>
          </p:cNvPr>
          <p:cNvSpPr txBox="1"/>
          <p:nvPr/>
        </p:nvSpPr>
        <p:spPr>
          <a:xfrm>
            <a:off x="4018547" y="4336056"/>
            <a:ext cx="6465963" cy="2554545"/>
          </a:xfrm>
          <a:prstGeom prst="rect">
            <a:avLst/>
          </a:prstGeom>
          <a:noFill/>
        </p:spPr>
        <p:txBody>
          <a:bodyPr wrap="square" rtlCol="0">
            <a:spAutoFit/>
          </a:bodyPr>
          <a:lstStyle/>
          <a:p>
            <a:r>
              <a:rPr lang="en-US" sz="2000" dirty="0"/>
              <a:t>Some of the information that can be gathered consists of:</a:t>
            </a:r>
          </a:p>
          <a:p>
            <a:pPr marL="285750" indent="-285750">
              <a:buFont typeface="Arial" panose="020B0604020202020204" pitchFamily="34" charset="0"/>
              <a:buChar char="•"/>
            </a:pPr>
            <a:r>
              <a:rPr lang="en-US" sz="2000" dirty="0"/>
              <a:t>Full name</a:t>
            </a:r>
          </a:p>
          <a:p>
            <a:pPr marL="285750" indent="-285750">
              <a:buFont typeface="Arial" panose="020B0604020202020204" pitchFamily="34" charset="0"/>
              <a:buChar char="•"/>
            </a:pPr>
            <a:r>
              <a:rPr lang="en-US" sz="2000" dirty="0"/>
              <a:t>Social Media</a:t>
            </a:r>
          </a:p>
          <a:p>
            <a:pPr marL="285750" indent="-285750">
              <a:buFont typeface="Arial" panose="020B0604020202020204" pitchFamily="34" charset="0"/>
              <a:buChar char="•"/>
            </a:pPr>
            <a:r>
              <a:rPr lang="en-US" sz="2000" dirty="0"/>
              <a:t>Address</a:t>
            </a:r>
          </a:p>
          <a:p>
            <a:pPr marL="285750" indent="-285750">
              <a:buFont typeface="Arial" panose="020B0604020202020204" pitchFamily="34" charset="0"/>
              <a:buChar char="•"/>
            </a:pPr>
            <a:r>
              <a:rPr lang="en-US" sz="2000" dirty="0"/>
              <a:t>Phone number</a:t>
            </a:r>
          </a:p>
          <a:p>
            <a:pPr marL="285750" indent="-285750">
              <a:buFont typeface="Arial" panose="020B0604020202020204" pitchFamily="34" charset="0"/>
              <a:buChar char="•"/>
            </a:pPr>
            <a:r>
              <a:rPr lang="en-US" sz="2000" dirty="0"/>
              <a:t>Place of work</a:t>
            </a:r>
          </a:p>
          <a:p>
            <a:pPr marL="285750" indent="-285750">
              <a:buFont typeface="Arial" panose="020B0604020202020204" pitchFamily="34" charset="0"/>
              <a:buChar char="•"/>
            </a:pPr>
            <a:r>
              <a:rPr lang="en-US" sz="2000" dirty="0"/>
              <a:t>And much more</a:t>
            </a:r>
          </a:p>
          <a:p>
            <a:pPr marL="285750" indent="-285750">
              <a:buFont typeface="Arial" panose="020B0604020202020204" pitchFamily="34" charset="0"/>
              <a:buChar char="•"/>
            </a:pPr>
            <a:endParaRPr lang="en-US" sz="2000" dirty="0"/>
          </a:p>
        </p:txBody>
      </p:sp>
      <p:pic>
        <p:nvPicPr>
          <p:cNvPr id="6" name="Picture 5">
            <a:extLst>
              <a:ext uri="{FF2B5EF4-FFF2-40B4-BE49-F238E27FC236}">
                <a16:creationId xmlns:a16="http://schemas.microsoft.com/office/drawing/2014/main" id="{FE89996A-614E-2B4B-B53A-AE229A69BA97}"/>
              </a:ext>
            </a:extLst>
          </p:cNvPr>
          <p:cNvPicPr>
            <a:picLocks noChangeAspect="1"/>
          </p:cNvPicPr>
          <p:nvPr/>
        </p:nvPicPr>
        <p:blipFill>
          <a:blip r:embed="rId2"/>
          <a:stretch>
            <a:fillRect/>
          </a:stretch>
        </p:blipFill>
        <p:spPr>
          <a:xfrm>
            <a:off x="249581" y="1357824"/>
            <a:ext cx="3966269" cy="2082291"/>
          </a:xfrm>
          <a:prstGeom prst="rect">
            <a:avLst/>
          </a:prstGeom>
        </p:spPr>
      </p:pic>
    </p:spTree>
    <p:extLst>
      <p:ext uri="{BB962C8B-B14F-4D97-AF65-F5344CB8AC3E}">
        <p14:creationId xmlns:p14="http://schemas.microsoft.com/office/powerpoint/2010/main" val="230300840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FDEC8F6-1F32-BC41-A449-143BC205D33E}"/>
              </a:ext>
            </a:extLst>
          </p:cNvPr>
          <p:cNvSpPr>
            <a:spLocks noGrp="1"/>
          </p:cNvSpPr>
          <p:nvPr>
            <p:ph type="title"/>
          </p:nvPr>
        </p:nvSpPr>
        <p:spPr>
          <a:xfrm>
            <a:off x="2311147" y="0"/>
            <a:ext cx="7569706" cy="1288238"/>
          </a:xfrm>
        </p:spPr>
        <p:txBody>
          <a:bodyPr anchor="ctr">
            <a:normAutofit/>
          </a:bodyPr>
          <a:lstStyle/>
          <a:p>
            <a:pPr algn="ctr"/>
            <a:r>
              <a:rPr lang="en-US" dirty="0">
                <a:solidFill>
                  <a:schemeClr val="accent6">
                    <a:lumMod val="60000"/>
                    <a:lumOff val="40000"/>
                  </a:schemeClr>
                </a:solidFill>
              </a:rPr>
              <a:t>The Case</a:t>
            </a:r>
          </a:p>
        </p:txBody>
      </p:sp>
      <p:sp>
        <p:nvSpPr>
          <p:cNvPr id="3" name="Content Placeholder 2">
            <a:extLst>
              <a:ext uri="{FF2B5EF4-FFF2-40B4-BE49-F238E27FC236}">
                <a16:creationId xmlns:a16="http://schemas.microsoft.com/office/drawing/2014/main" id="{64EEBDED-BFE1-7145-9BC9-649C82ECCAC3}"/>
              </a:ext>
            </a:extLst>
          </p:cNvPr>
          <p:cNvSpPr>
            <a:spLocks noGrp="1"/>
          </p:cNvSpPr>
          <p:nvPr>
            <p:ph idx="1"/>
          </p:nvPr>
        </p:nvSpPr>
        <p:spPr>
          <a:xfrm>
            <a:off x="1650255" y="1277065"/>
            <a:ext cx="8891490" cy="4642472"/>
          </a:xfrm>
        </p:spPr>
        <p:txBody>
          <a:bodyPr anchor="t">
            <a:normAutofit/>
          </a:bodyPr>
          <a:lstStyle/>
          <a:p>
            <a:pPr marL="0" indent="0">
              <a:buNone/>
            </a:pPr>
            <a:r>
              <a:rPr lang="en-US" sz="2400" dirty="0"/>
              <a:t>In 2014 </a:t>
            </a:r>
            <a:r>
              <a:rPr lang="en-US" sz="2400" i="1" dirty="0"/>
              <a:t>Newsweek</a:t>
            </a:r>
            <a:r>
              <a:rPr lang="en-US" sz="2400" dirty="0"/>
              <a:t> journalist, Leah McGrath Goodman, published an article titled “The Face Behind Bitcoin”. This article was a major shock in the internet world since people had always speculated who the original creator of bitcoin was. Goodman had used Doxing to find information on exactly who the creator of bitcoin was and how she could contact him. In the article she disclosed the creator’s name, which was Satoshi Nakamoto, and his home address. After the article was published, many people on large social platforms like Reddit and Twitter argued that what Goodman did was wrong and that she should not have released so much of Nakamoto’s private information. These users then went on to criticize how journalists think they can get away with releasing personal information just because they are sharing the information with the public.</a:t>
            </a:r>
          </a:p>
        </p:txBody>
      </p:sp>
    </p:spTree>
    <p:extLst>
      <p:ext uri="{BB962C8B-B14F-4D97-AF65-F5344CB8AC3E}">
        <p14:creationId xmlns:p14="http://schemas.microsoft.com/office/powerpoint/2010/main" val="198984143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CB5DFCDA-694D-4637-8E9B-038575194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952075" cy="6858000"/>
          </a:xfrm>
          <a:custGeom>
            <a:avLst/>
            <a:gdLst>
              <a:gd name="connsiteX0" fmla="*/ 9952075 w 9952075"/>
              <a:gd name="connsiteY0" fmla="*/ 6858000 h 6858000"/>
              <a:gd name="connsiteX1" fmla="*/ 108694 w 9952075"/>
              <a:gd name="connsiteY1" fmla="*/ 6858000 h 6858000"/>
              <a:gd name="connsiteX2" fmla="*/ 79127 w 9952075"/>
              <a:gd name="connsiteY2" fmla="*/ 6681235 h 6858000"/>
              <a:gd name="connsiteX3" fmla="*/ 0 w 9952075"/>
              <a:gd name="connsiteY3" fmla="*/ 5565888 h 6858000"/>
              <a:gd name="connsiteX4" fmla="*/ 2190696 w 9952075"/>
              <a:gd name="connsiteY4" fmla="*/ 145339 h 6858000"/>
              <a:gd name="connsiteX5" fmla="*/ 2339431 w 9952075"/>
              <a:gd name="connsiteY5" fmla="*/ 0 h 6858000"/>
              <a:gd name="connsiteX6" fmla="*/ 9952075 w 9952075"/>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52075" h="6858000">
                <a:moveTo>
                  <a:pt x="9952075"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9952075"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E4DB276E-BFF1-43F5-AB90-7ABA4B9A9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652017" cy="6858000"/>
          </a:xfrm>
          <a:custGeom>
            <a:avLst/>
            <a:gdLst>
              <a:gd name="connsiteX0" fmla="*/ 9652017 w 9652017"/>
              <a:gd name="connsiteY0" fmla="*/ 6858000 h 6858000"/>
              <a:gd name="connsiteX1" fmla="*/ 112827 w 9652017"/>
              <a:gd name="connsiteY1" fmla="*/ 6858000 h 6858000"/>
              <a:gd name="connsiteX2" fmla="*/ 76084 w 9652017"/>
              <a:gd name="connsiteY2" fmla="*/ 6638337 h 6858000"/>
              <a:gd name="connsiteX3" fmla="*/ 0 w 9652017"/>
              <a:gd name="connsiteY3" fmla="*/ 5565888 h 6858000"/>
              <a:gd name="connsiteX4" fmla="*/ 2157501 w 9652017"/>
              <a:gd name="connsiteY4" fmla="*/ 301488 h 6858000"/>
              <a:gd name="connsiteX5" fmla="*/ 2472310 w 9652017"/>
              <a:gd name="connsiteY5" fmla="*/ 0 h 6858000"/>
              <a:gd name="connsiteX6" fmla="*/ 9652017 w 9652017"/>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17" h="6858000">
                <a:moveTo>
                  <a:pt x="9652017" y="6858000"/>
                </a:moveTo>
                <a:lnTo>
                  <a:pt x="112827" y="6858000"/>
                </a:lnTo>
                <a:lnTo>
                  <a:pt x="76084" y="6638337"/>
                </a:lnTo>
                <a:cubicBezTo>
                  <a:pt x="25944" y="6288079"/>
                  <a:pt x="0" y="5930014"/>
                  <a:pt x="0" y="5565888"/>
                </a:cubicBezTo>
                <a:cubicBezTo>
                  <a:pt x="0" y="3514654"/>
                  <a:pt x="823309" y="1655711"/>
                  <a:pt x="2157501" y="301488"/>
                </a:cubicBezTo>
                <a:lnTo>
                  <a:pt x="2472310" y="0"/>
                </a:lnTo>
                <a:lnTo>
                  <a:pt x="9652017" y="0"/>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FDEC8F6-1F32-BC41-A449-143BC205D33E}"/>
              </a:ext>
            </a:extLst>
          </p:cNvPr>
          <p:cNvSpPr>
            <a:spLocks noGrp="1"/>
          </p:cNvSpPr>
          <p:nvPr>
            <p:ph type="title"/>
          </p:nvPr>
        </p:nvSpPr>
        <p:spPr>
          <a:xfrm>
            <a:off x="331924" y="263453"/>
            <a:ext cx="7757694" cy="838976"/>
          </a:xfrm>
        </p:spPr>
        <p:txBody>
          <a:bodyPr anchor="b">
            <a:normAutofit/>
          </a:bodyPr>
          <a:lstStyle/>
          <a:p>
            <a:r>
              <a:rPr lang="en-US" sz="5400" dirty="0">
                <a:solidFill>
                  <a:schemeClr val="accent6">
                    <a:lumMod val="60000"/>
                    <a:lumOff val="40000"/>
                  </a:schemeClr>
                </a:solidFill>
              </a:rPr>
              <a:t>Main Ethical Issue</a:t>
            </a:r>
          </a:p>
        </p:txBody>
      </p:sp>
      <p:sp>
        <p:nvSpPr>
          <p:cNvPr id="3" name="Content Placeholder 2">
            <a:extLst>
              <a:ext uri="{FF2B5EF4-FFF2-40B4-BE49-F238E27FC236}">
                <a16:creationId xmlns:a16="http://schemas.microsoft.com/office/drawing/2014/main" id="{64EEBDED-BFE1-7145-9BC9-649C82ECCAC3}"/>
              </a:ext>
            </a:extLst>
          </p:cNvPr>
          <p:cNvSpPr>
            <a:spLocks noGrp="1"/>
          </p:cNvSpPr>
          <p:nvPr>
            <p:ph idx="1"/>
          </p:nvPr>
        </p:nvSpPr>
        <p:spPr>
          <a:xfrm>
            <a:off x="331924" y="2623803"/>
            <a:ext cx="7757694" cy="2712823"/>
          </a:xfrm>
        </p:spPr>
        <p:txBody>
          <a:bodyPr anchor="t">
            <a:normAutofit/>
          </a:bodyPr>
          <a:lstStyle/>
          <a:p>
            <a:pPr marL="0" indent="0">
              <a:buNone/>
            </a:pPr>
            <a:r>
              <a:rPr lang="en-US" sz="4400" dirty="0"/>
              <a:t>Should doxing be allowed in big information sources such as internet articles?</a:t>
            </a:r>
          </a:p>
        </p:txBody>
      </p:sp>
    </p:spTree>
    <p:extLst>
      <p:ext uri="{BB962C8B-B14F-4D97-AF65-F5344CB8AC3E}">
        <p14:creationId xmlns:p14="http://schemas.microsoft.com/office/powerpoint/2010/main" val="145805814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EC8F6-1F32-BC41-A449-143BC205D33E}"/>
              </a:ext>
            </a:extLst>
          </p:cNvPr>
          <p:cNvSpPr>
            <a:spLocks noGrp="1"/>
          </p:cNvSpPr>
          <p:nvPr>
            <p:ph type="title"/>
          </p:nvPr>
        </p:nvSpPr>
        <p:spPr>
          <a:xfrm>
            <a:off x="141166" y="44890"/>
            <a:ext cx="5286275" cy="2120273"/>
          </a:xfrm>
        </p:spPr>
        <p:txBody>
          <a:bodyPr>
            <a:normAutofit/>
          </a:bodyPr>
          <a:lstStyle/>
          <a:p>
            <a:r>
              <a:rPr lang="en-US" sz="6000" dirty="0">
                <a:solidFill>
                  <a:schemeClr val="accent6">
                    <a:lumMod val="60000"/>
                    <a:lumOff val="40000"/>
                  </a:schemeClr>
                </a:solidFill>
              </a:rPr>
              <a:t>Stakeholders</a:t>
            </a:r>
          </a:p>
        </p:txBody>
      </p:sp>
      <p:sp>
        <p:nvSpPr>
          <p:cNvPr id="3" name="Content Placeholder 2">
            <a:extLst>
              <a:ext uri="{FF2B5EF4-FFF2-40B4-BE49-F238E27FC236}">
                <a16:creationId xmlns:a16="http://schemas.microsoft.com/office/drawing/2014/main" id="{64EEBDED-BFE1-7145-9BC9-649C82ECCAC3}"/>
              </a:ext>
            </a:extLst>
          </p:cNvPr>
          <p:cNvSpPr>
            <a:spLocks noGrp="1"/>
          </p:cNvSpPr>
          <p:nvPr>
            <p:ph idx="1"/>
          </p:nvPr>
        </p:nvSpPr>
        <p:spPr>
          <a:xfrm>
            <a:off x="141166" y="2165163"/>
            <a:ext cx="5670713" cy="4104550"/>
          </a:xfrm>
        </p:spPr>
        <p:txBody>
          <a:bodyPr anchor="t">
            <a:normAutofit/>
          </a:bodyPr>
          <a:lstStyle/>
          <a:p>
            <a:r>
              <a:rPr lang="en-US" sz="2400" dirty="0"/>
              <a:t>Person doing the doxing</a:t>
            </a:r>
          </a:p>
          <a:p>
            <a:r>
              <a:rPr lang="en-US" sz="2400" dirty="0"/>
              <a:t>Person being doxed</a:t>
            </a:r>
          </a:p>
          <a:p>
            <a:r>
              <a:rPr lang="en-US" sz="2400" dirty="0"/>
              <a:t>Everyone associated with the person being doxed</a:t>
            </a:r>
          </a:p>
          <a:p>
            <a:r>
              <a:rPr lang="en-US" sz="2400" dirty="0"/>
              <a:t>The audience reading the article</a:t>
            </a:r>
          </a:p>
          <a:p>
            <a:r>
              <a:rPr lang="en-US" sz="2400" dirty="0"/>
              <a:t>Company or website distributing the article</a:t>
            </a:r>
          </a:p>
        </p:txBody>
      </p:sp>
      <p:sp>
        <p:nvSpPr>
          <p:cNvPr id="15" name="Freeform: Shape 14">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19218"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58D44E42-C462-4105-BC86-FE75B4E3C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846" y="0"/>
            <a:ext cx="6024154" cy="6858000"/>
          </a:xfrm>
          <a:custGeom>
            <a:avLst/>
            <a:gdLst>
              <a:gd name="connsiteX0" fmla="*/ 70374 w 6024154"/>
              <a:gd name="connsiteY0" fmla="*/ 0 h 6858000"/>
              <a:gd name="connsiteX1" fmla="*/ 6024154 w 6024154"/>
              <a:gd name="connsiteY1" fmla="*/ 0 h 6858000"/>
              <a:gd name="connsiteX2" fmla="*/ 6024154 w 6024154"/>
              <a:gd name="connsiteY2" fmla="*/ 6858000 h 6858000"/>
              <a:gd name="connsiteX3" fmla="*/ 3587167 w 6024154"/>
              <a:gd name="connsiteY3" fmla="*/ 6858000 h 6858000"/>
              <a:gd name="connsiteX4" fmla="*/ 3474220 w 6024154"/>
              <a:gd name="connsiteY4" fmla="*/ 6800152 h 6858000"/>
              <a:gd name="connsiteX5" fmla="*/ 0 w 6024154"/>
              <a:gd name="connsiteY5" fmla="*/ 962844 h 6858000"/>
              <a:gd name="connsiteX6" fmla="*/ 34274 w 6024154"/>
              <a:gd name="connsiteY6" fmla="*/ 28409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70374" y="0"/>
                </a:moveTo>
                <a:lnTo>
                  <a:pt x="6024154" y="0"/>
                </a:lnTo>
                <a:lnTo>
                  <a:pt x="6024154" y="6858000"/>
                </a:lnTo>
                <a:lnTo>
                  <a:pt x="3587167" y="6858000"/>
                </a:lnTo>
                <a:lnTo>
                  <a:pt x="3474220" y="6800152"/>
                </a:lnTo>
                <a:cubicBezTo>
                  <a:pt x="1404818" y="5675986"/>
                  <a:pt x="0" y="3483472"/>
                  <a:pt x="0" y="962844"/>
                </a:cubicBezTo>
                <a:cubicBezTo>
                  <a:pt x="0" y="733696"/>
                  <a:pt x="11610" y="507260"/>
                  <a:pt x="34274" y="28409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237B7CF6-BE97-5B4A-A4B0-9D1FC702AF20}"/>
              </a:ext>
            </a:extLst>
          </p:cNvPr>
          <p:cNvPicPr>
            <a:picLocks noChangeAspect="1"/>
          </p:cNvPicPr>
          <p:nvPr/>
        </p:nvPicPr>
        <p:blipFill>
          <a:blip r:embed="rId2"/>
          <a:stretch>
            <a:fillRect/>
          </a:stretch>
        </p:blipFill>
        <p:spPr>
          <a:xfrm>
            <a:off x="7377954" y="1105027"/>
            <a:ext cx="4814046" cy="3357797"/>
          </a:xfrm>
          <a:prstGeom prst="rect">
            <a:avLst/>
          </a:prstGeom>
        </p:spPr>
      </p:pic>
    </p:spTree>
    <p:extLst>
      <p:ext uri="{BB962C8B-B14F-4D97-AF65-F5344CB8AC3E}">
        <p14:creationId xmlns:p14="http://schemas.microsoft.com/office/powerpoint/2010/main" val="356787484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EC8F6-1F32-BC41-A449-143BC205D33E}"/>
              </a:ext>
            </a:extLst>
          </p:cNvPr>
          <p:cNvSpPr>
            <a:spLocks noGrp="1"/>
          </p:cNvSpPr>
          <p:nvPr>
            <p:ph type="title"/>
          </p:nvPr>
        </p:nvSpPr>
        <p:spPr>
          <a:xfrm>
            <a:off x="6595466" y="463934"/>
            <a:ext cx="5412049" cy="3066617"/>
          </a:xfrm>
        </p:spPr>
        <p:txBody>
          <a:bodyPr>
            <a:normAutofit/>
          </a:bodyPr>
          <a:lstStyle/>
          <a:p>
            <a:r>
              <a:rPr lang="en-US" sz="4800" dirty="0">
                <a:solidFill>
                  <a:schemeClr val="accent6">
                    <a:lumMod val="60000"/>
                    <a:lumOff val="40000"/>
                  </a:schemeClr>
                </a:solidFill>
              </a:rPr>
              <a:t>How can Doxing be used for good?</a:t>
            </a:r>
          </a:p>
        </p:txBody>
      </p:sp>
      <p:sp>
        <p:nvSpPr>
          <p:cNvPr id="35" name="Freeform: Shape 34">
            <a:extLst>
              <a:ext uri="{FF2B5EF4-FFF2-40B4-BE49-F238E27FC236}">
                <a16:creationId xmlns:a16="http://schemas.microsoft.com/office/drawing/2014/main" id="{357DD0D3-F869-46D0-944C-6EC60E19E3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36816" cy="5254922"/>
          </a:xfrm>
          <a:custGeom>
            <a:avLst/>
            <a:gdLst>
              <a:gd name="connsiteX0" fmla="*/ 0 w 6136816"/>
              <a:gd name="connsiteY0" fmla="*/ 0 h 5254922"/>
              <a:gd name="connsiteX1" fmla="*/ 6136816 w 6136816"/>
              <a:gd name="connsiteY1" fmla="*/ 0 h 5254922"/>
              <a:gd name="connsiteX2" fmla="*/ 6134892 w 6136816"/>
              <a:gd name="connsiteY2" fmla="*/ 111520 h 5254922"/>
              <a:gd name="connsiteX3" fmla="*/ 6066513 w 6136816"/>
              <a:gd name="connsiteY3" fmla="*/ 752995 h 5254922"/>
              <a:gd name="connsiteX4" fmla="*/ 140712 w 6136816"/>
              <a:gd name="connsiteY4" fmla="*/ 5219363 h 5254922"/>
              <a:gd name="connsiteX5" fmla="*/ 0 w 6136816"/>
              <a:gd name="connsiteY5" fmla="*/ 5199534 h 5254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6816" h="5254922">
                <a:moveTo>
                  <a:pt x="0" y="0"/>
                </a:moveTo>
                <a:lnTo>
                  <a:pt x="6136816" y="0"/>
                </a:lnTo>
                <a:lnTo>
                  <a:pt x="6134892" y="111520"/>
                </a:lnTo>
                <a:cubicBezTo>
                  <a:pt x="6124961" y="323936"/>
                  <a:pt x="6102367" y="538040"/>
                  <a:pt x="6066513" y="752995"/>
                </a:cubicBezTo>
                <a:cubicBezTo>
                  <a:pt x="5592281" y="3596146"/>
                  <a:pt x="2972232" y="5545369"/>
                  <a:pt x="140712" y="5219363"/>
                </a:cubicBezTo>
                <a:lnTo>
                  <a:pt x="0" y="5199534"/>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Picture 5">
            <a:extLst>
              <a:ext uri="{FF2B5EF4-FFF2-40B4-BE49-F238E27FC236}">
                <a16:creationId xmlns:a16="http://schemas.microsoft.com/office/drawing/2014/main" id="{B370CE6C-A6F7-3F44-80C2-4CF795F3CEBC}"/>
              </a:ext>
            </a:extLst>
          </p:cNvPr>
          <p:cNvPicPr>
            <a:picLocks noChangeAspect="1"/>
          </p:cNvPicPr>
          <p:nvPr/>
        </p:nvPicPr>
        <p:blipFill rotWithShape="1">
          <a:blip r:embed="rId2"/>
          <a:srcRect l="34118" r="17654" b="1"/>
          <a:stretch/>
        </p:blipFill>
        <p:spPr>
          <a:xfrm>
            <a:off x="1" y="2"/>
            <a:ext cx="5863721" cy="4984915"/>
          </a:xfrm>
          <a:custGeom>
            <a:avLst/>
            <a:gdLst/>
            <a:ahLst/>
            <a:cxnLst/>
            <a:rect l="l" t="t" r="r" b="b"/>
            <a:pathLst>
              <a:path w="5863721" h="4984915">
                <a:moveTo>
                  <a:pt x="0" y="0"/>
                </a:moveTo>
                <a:lnTo>
                  <a:pt x="5863721" y="0"/>
                </a:lnTo>
                <a:lnTo>
                  <a:pt x="5844576" y="326138"/>
                </a:lnTo>
                <a:cubicBezTo>
                  <a:pt x="5833049" y="448313"/>
                  <a:pt x="5817094" y="570952"/>
                  <a:pt x="5796589" y="693884"/>
                </a:cubicBezTo>
                <a:cubicBezTo>
                  <a:pt x="5344573" y="3403845"/>
                  <a:pt x="2847261" y="5261756"/>
                  <a:pt x="148386" y="4951022"/>
                </a:cubicBezTo>
                <a:lnTo>
                  <a:pt x="0" y="4930112"/>
                </a:lnTo>
                <a:close/>
              </a:path>
            </a:pathLst>
          </a:custGeom>
        </p:spPr>
      </p:pic>
      <p:sp>
        <p:nvSpPr>
          <p:cNvPr id="3" name="Content Placeholder 2">
            <a:extLst>
              <a:ext uri="{FF2B5EF4-FFF2-40B4-BE49-F238E27FC236}">
                <a16:creationId xmlns:a16="http://schemas.microsoft.com/office/drawing/2014/main" id="{64EEBDED-BFE1-7145-9BC9-649C82ECCAC3}"/>
              </a:ext>
            </a:extLst>
          </p:cNvPr>
          <p:cNvSpPr>
            <a:spLocks noGrp="1"/>
          </p:cNvSpPr>
          <p:nvPr>
            <p:ph idx="1"/>
          </p:nvPr>
        </p:nvSpPr>
        <p:spPr>
          <a:xfrm>
            <a:off x="5077325" y="3850105"/>
            <a:ext cx="6930189" cy="2791325"/>
          </a:xfrm>
        </p:spPr>
        <p:txBody>
          <a:bodyPr anchor="t">
            <a:normAutofit/>
          </a:bodyPr>
          <a:lstStyle/>
          <a:p>
            <a:r>
              <a:rPr lang="en-US" dirty="0"/>
              <a:t>Useful for gathering information on public figures that would have gone unnoticed</a:t>
            </a:r>
          </a:p>
          <a:p>
            <a:r>
              <a:rPr lang="en-US" dirty="0"/>
              <a:t>Used to inform people about future political figures</a:t>
            </a:r>
          </a:p>
        </p:txBody>
      </p:sp>
    </p:spTree>
    <p:extLst>
      <p:ext uri="{BB962C8B-B14F-4D97-AF65-F5344CB8AC3E}">
        <p14:creationId xmlns:p14="http://schemas.microsoft.com/office/powerpoint/2010/main" val="149356065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F09359-038C-6D40-916C-2FC30EC8CFD7}"/>
              </a:ext>
            </a:extLst>
          </p:cNvPr>
          <p:cNvPicPr>
            <a:picLocks noChangeAspect="1"/>
          </p:cNvPicPr>
          <p:nvPr/>
        </p:nvPicPr>
        <p:blipFill rotWithShape="1">
          <a:blip r:embed="rId2"/>
          <a:srcRect l="10818" r="-2" b="-2"/>
          <a:stretch/>
        </p:blipFill>
        <p:spPr>
          <a:xfrm>
            <a:off x="20" y="10"/>
            <a:ext cx="7009876" cy="6857990"/>
          </a:xfrm>
          <a:custGeom>
            <a:avLst/>
            <a:gdLst/>
            <a:ahLst/>
            <a:cxnLst/>
            <a:rect l="l" t="t" r="r" b="b"/>
            <a:pathLst>
              <a:path w="7009896" h="6858000">
                <a:moveTo>
                  <a:pt x="0" y="0"/>
                </a:moveTo>
                <a:lnTo>
                  <a:pt x="7009896" y="0"/>
                </a:lnTo>
                <a:lnTo>
                  <a:pt x="7009896" y="1"/>
                </a:lnTo>
                <a:lnTo>
                  <a:pt x="6295211" y="1"/>
                </a:lnTo>
                <a:lnTo>
                  <a:pt x="6195255" y="380651"/>
                </a:lnTo>
                <a:cubicBezTo>
                  <a:pt x="5677600" y="2559611"/>
                  <a:pt x="5966601" y="4758249"/>
                  <a:pt x="6880029" y="6647018"/>
                </a:cubicBezTo>
                <a:lnTo>
                  <a:pt x="6988280" y="6858000"/>
                </a:lnTo>
                <a:lnTo>
                  <a:pt x="0" y="6858000"/>
                </a:lnTo>
                <a:close/>
              </a:path>
            </a:pathLst>
          </a:custGeom>
        </p:spPr>
      </p:pic>
      <p:sp>
        <p:nvSpPr>
          <p:cNvPr id="35" name="Freeform: Shape 34">
            <a:extLst>
              <a:ext uri="{FF2B5EF4-FFF2-40B4-BE49-F238E27FC236}">
                <a16:creationId xmlns:a16="http://schemas.microsoft.com/office/drawing/2014/main" id="{5FDF4720-5445-47BE-89FE-E40D1AE6F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11927" y="-1"/>
            <a:ext cx="6480073" cy="6858002"/>
          </a:xfrm>
          <a:custGeom>
            <a:avLst/>
            <a:gdLst>
              <a:gd name="connsiteX0" fmla="*/ 6130244 w 6480073"/>
              <a:gd name="connsiteY0" fmla="*/ 0 h 6858002"/>
              <a:gd name="connsiteX1" fmla="*/ 6212951 w 6480073"/>
              <a:gd name="connsiteY1" fmla="*/ 314584 h 6858002"/>
              <a:gd name="connsiteX2" fmla="*/ 5540779 w 6480073"/>
              <a:gd name="connsiteY2" fmla="*/ 6756649 h 6858002"/>
              <a:gd name="connsiteX3" fmla="*/ 5489971 w 6480073"/>
              <a:gd name="connsiteY3" fmla="*/ 6858002 h 6858002"/>
              <a:gd name="connsiteX4" fmla="*/ 0 w 6480073"/>
              <a:gd name="connsiteY4" fmla="*/ 6858002 h 6858002"/>
              <a:gd name="connsiteX5" fmla="*/ 0 w 6480073"/>
              <a:gd name="connsiteY5" fmla="*/ 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0073" h="6858002">
                <a:moveTo>
                  <a:pt x="6130244" y="0"/>
                </a:moveTo>
                <a:lnTo>
                  <a:pt x="6212951" y="314584"/>
                </a:lnTo>
                <a:cubicBezTo>
                  <a:pt x="6745828" y="2551616"/>
                  <a:pt x="6460994" y="4808873"/>
                  <a:pt x="5540779" y="6756649"/>
                </a:cubicBezTo>
                <a:lnTo>
                  <a:pt x="5489971" y="6858002"/>
                </a:lnTo>
                <a:lnTo>
                  <a:pt x="0" y="6858002"/>
                </a:lnTo>
                <a:lnTo>
                  <a:pt x="0"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7" name="Freeform: Shape 36">
            <a:extLst>
              <a:ext uri="{FF2B5EF4-FFF2-40B4-BE49-F238E27FC236}">
                <a16:creationId xmlns:a16="http://schemas.microsoft.com/office/drawing/2014/main" id="{AC8710B4-A815-4082-9E4F-F13A00070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42784" y="0"/>
            <a:ext cx="6249216" cy="6858001"/>
          </a:xfrm>
          <a:custGeom>
            <a:avLst/>
            <a:gdLst>
              <a:gd name="connsiteX0" fmla="*/ 0 w 6249216"/>
              <a:gd name="connsiteY0" fmla="*/ 0 h 6858001"/>
              <a:gd name="connsiteX1" fmla="*/ 5893742 w 6249216"/>
              <a:gd name="connsiteY1" fmla="*/ 1 h 6858001"/>
              <a:gd name="connsiteX2" fmla="*/ 5993697 w 6249216"/>
              <a:gd name="connsiteY2" fmla="*/ 380651 h 6858001"/>
              <a:gd name="connsiteX3" fmla="*/ 5308924 w 6249216"/>
              <a:gd name="connsiteY3" fmla="*/ 6647018 h 6858001"/>
              <a:gd name="connsiteX4" fmla="*/ 5200672 w 6249216"/>
              <a:gd name="connsiteY4" fmla="*/ 6858001 h 6858001"/>
              <a:gd name="connsiteX5" fmla="*/ 1 w 6249216"/>
              <a:gd name="connsiteY5"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9216" h="6858001">
                <a:moveTo>
                  <a:pt x="0" y="0"/>
                </a:moveTo>
                <a:lnTo>
                  <a:pt x="5893742" y="1"/>
                </a:lnTo>
                <a:lnTo>
                  <a:pt x="5993697" y="380651"/>
                </a:lnTo>
                <a:cubicBezTo>
                  <a:pt x="6511353" y="2559611"/>
                  <a:pt x="6222352" y="4758249"/>
                  <a:pt x="5308924" y="6647018"/>
                </a:cubicBezTo>
                <a:lnTo>
                  <a:pt x="5200672" y="6858001"/>
                </a:lnTo>
                <a:lnTo>
                  <a:pt x="1" y="68580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FDEC8F6-1F32-BC41-A449-143BC205D33E}"/>
              </a:ext>
            </a:extLst>
          </p:cNvPr>
          <p:cNvSpPr>
            <a:spLocks noGrp="1"/>
          </p:cNvSpPr>
          <p:nvPr>
            <p:ph type="title"/>
          </p:nvPr>
        </p:nvSpPr>
        <p:spPr>
          <a:xfrm>
            <a:off x="6387098" y="110428"/>
            <a:ext cx="5628690" cy="1661222"/>
          </a:xfrm>
        </p:spPr>
        <p:txBody>
          <a:bodyPr>
            <a:normAutofit/>
          </a:bodyPr>
          <a:lstStyle/>
          <a:p>
            <a:r>
              <a:rPr lang="en-US" sz="5400" dirty="0">
                <a:solidFill>
                  <a:schemeClr val="accent6">
                    <a:lumMod val="60000"/>
                    <a:lumOff val="40000"/>
                  </a:schemeClr>
                </a:solidFill>
              </a:rPr>
              <a:t>How can Doxing be misused?</a:t>
            </a:r>
          </a:p>
        </p:txBody>
      </p:sp>
      <p:sp>
        <p:nvSpPr>
          <p:cNvPr id="3" name="Content Placeholder 2">
            <a:extLst>
              <a:ext uri="{FF2B5EF4-FFF2-40B4-BE49-F238E27FC236}">
                <a16:creationId xmlns:a16="http://schemas.microsoft.com/office/drawing/2014/main" id="{64EEBDED-BFE1-7145-9BC9-649C82ECCAC3}"/>
              </a:ext>
            </a:extLst>
          </p:cNvPr>
          <p:cNvSpPr>
            <a:spLocks noGrp="1"/>
          </p:cNvSpPr>
          <p:nvPr>
            <p:ph idx="1"/>
          </p:nvPr>
        </p:nvSpPr>
        <p:spPr>
          <a:xfrm>
            <a:off x="6801435" y="2153653"/>
            <a:ext cx="4819951" cy="3900013"/>
          </a:xfrm>
        </p:spPr>
        <p:txBody>
          <a:bodyPr anchor="t">
            <a:normAutofit/>
          </a:bodyPr>
          <a:lstStyle/>
          <a:p>
            <a:r>
              <a:rPr lang="en-US" sz="2400" dirty="0"/>
              <a:t>Used by strangers on the internet to blackmail you with information you would like to remain private</a:t>
            </a:r>
          </a:p>
          <a:p>
            <a:r>
              <a:rPr lang="en-US" sz="2400" dirty="0"/>
              <a:t>Could be used by an amateur journalist to incorrectly spread information about you</a:t>
            </a:r>
          </a:p>
          <a:p>
            <a:r>
              <a:rPr lang="en-US" sz="2400" dirty="0"/>
              <a:t>Can be used to take away your anonymity on a subject.</a:t>
            </a:r>
          </a:p>
        </p:txBody>
      </p:sp>
    </p:spTree>
    <p:extLst>
      <p:ext uri="{BB962C8B-B14F-4D97-AF65-F5344CB8AC3E}">
        <p14:creationId xmlns:p14="http://schemas.microsoft.com/office/powerpoint/2010/main" val="377412148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EC8F6-1F32-BC41-A449-143BC205D33E}"/>
              </a:ext>
            </a:extLst>
          </p:cNvPr>
          <p:cNvSpPr>
            <a:spLocks noGrp="1"/>
          </p:cNvSpPr>
          <p:nvPr>
            <p:ph type="title"/>
          </p:nvPr>
        </p:nvSpPr>
        <p:spPr>
          <a:xfrm>
            <a:off x="463133" y="0"/>
            <a:ext cx="5314536" cy="1325563"/>
          </a:xfrm>
        </p:spPr>
        <p:txBody>
          <a:bodyPr>
            <a:normAutofit/>
          </a:bodyPr>
          <a:lstStyle/>
          <a:p>
            <a:r>
              <a:rPr lang="en-US" sz="5400" dirty="0">
                <a:solidFill>
                  <a:schemeClr val="accent6">
                    <a:lumMod val="60000"/>
                    <a:lumOff val="40000"/>
                  </a:schemeClr>
                </a:solidFill>
              </a:rPr>
              <a:t>If it was my choice</a:t>
            </a:r>
          </a:p>
        </p:txBody>
      </p:sp>
      <p:sp>
        <p:nvSpPr>
          <p:cNvPr id="3" name="Content Placeholder 2">
            <a:extLst>
              <a:ext uri="{FF2B5EF4-FFF2-40B4-BE49-F238E27FC236}">
                <a16:creationId xmlns:a16="http://schemas.microsoft.com/office/drawing/2014/main" id="{64EEBDED-BFE1-7145-9BC9-649C82ECCAC3}"/>
              </a:ext>
            </a:extLst>
          </p:cNvPr>
          <p:cNvSpPr>
            <a:spLocks noGrp="1"/>
          </p:cNvSpPr>
          <p:nvPr>
            <p:ph idx="1"/>
          </p:nvPr>
        </p:nvSpPr>
        <p:spPr>
          <a:xfrm>
            <a:off x="762000" y="1501905"/>
            <a:ext cx="5314537" cy="1325563"/>
          </a:xfrm>
        </p:spPr>
        <p:txBody>
          <a:bodyPr anchor="t">
            <a:normAutofit lnSpcReduction="10000"/>
          </a:bodyPr>
          <a:lstStyle/>
          <a:p>
            <a:pPr marL="0" indent="0">
              <a:buNone/>
            </a:pPr>
            <a:r>
              <a:rPr lang="en-US" sz="2400" dirty="0"/>
              <a:t>I would not disclose someone else’s personal information in an online article even if it would bring my website more attention or money.</a:t>
            </a:r>
          </a:p>
        </p:txBody>
      </p:sp>
      <p:sp>
        <p:nvSpPr>
          <p:cNvPr id="22" name="Freeform: Shape 21">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050C6AB5-0111-664C-B848-1F0DD1F6961B}"/>
              </a:ext>
            </a:extLst>
          </p:cNvPr>
          <p:cNvPicPr>
            <a:picLocks noChangeAspect="1"/>
          </p:cNvPicPr>
          <p:nvPr/>
        </p:nvPicPr>
        <p:blipFill rotWithShape="1">
          <a:blip r:embed="rId2"/>
          <a:srcRect l="23555" r="18464" b="-2"/>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4" name="TextBox 3">
            <a:extLst>
              <a:ext uri="{FF2B5EF4-FFF2-40B4-BE49-F238E27FC236}">
                <a16:creationId xmlns:a16="http://schemas.microsoft.com/office/drawing/2014/main" id="{EE126005-A88A-B54A-8DB1-B7AA145A7C7C}"/>
              </a:ext>
            </a:extLst>
          </p:cNvPr>
          <p:cNvSpPr txBox="1"/>
          <p:nvPr/>
        </p:nvSpPr>
        <p:spPr>
          <a:xfrm>
            <a:off x="762000" y="3003810"/>
            <a:ext cx="5365654" cy="3170099"/>
          </a:xfrm>
          <a:prstGeom prst="rect">
            <a:avLst/>
          </a:prstGeom>
          <a:noFill/>
        </p:spPr>
        <p:txBody>
          <a:bodyPr wrap="square" rtlCol="0">
            <a:spAutoFit/>
          </a:bodyPr>
          <a:lstStyle/>
          <a:p>
            <a:pPr>
              <a:spcAft>
                <a:spcPts val="600"/>
              </a:spcAft>
            </a:pPr>
            <a:r>
              <a:rPr lang="en-US" sz="2800" dirty="0"/>
              <a:t>Reasons:</a:t>
            </a:r>
          </a:p>
          <a:p>
            <a:pPr marL="342900" indent="-342900">
              <a:spcAft>
                <a:spcPts val="600"/>
              </a:spcAft>
              <a:buFont typeface="Arial" panose="020B0604020202020204" pitchFamily="34" charset="0"/>
              <a:buChar char="•"/>
            </a:pPr>
            <a:r>
              <a:rPr lang="en-US" sz="2400" dirty="0"/>
              <a:t>It could be completely against what the person wants</a:t>
            </a:r>
          </a:p>
          <a:p>
            <a:pPr marL="342900" indent="-342900">
              <a:spcAft>
                <a:spcPts val="600"/>
              </a:spcAft>
              <a:buFont typeface="Arial" panose="020B0604020202020204" pitchFamily="34" charset="0"/>
              <a:buChar char="•"/>
            </a:pPr>
            <a:r>
              <a:rPr lang="en-US" sz="2400" dirty="0"/>
              <a:t>It could be harmful to the person’s reputation or the person themselves</a:t>
            </a:r>
          </a:p>
          <a:p>
            <a:pPr marL="342900" indent="-342900">
              <a:spcAft>
                <a:spcPts val="600"/>
              </a:spcAft>
              <a:buFont typeface="Arial" panose="020B0604020202020204" pitchFamily="34" charset="0"/>
              <a:buChar char="•"/>
            </a:pPr>
            <a:endParaRPr lang="en-US" sz="2800" dirty="0"/>
          </a:p>
          <a:p>
            <a:pPr marL="342900" indent="-342900">
              <a:spcAft>
                <a:spcPts val="600"/>
              </a:spcAft>
              <a:buFont typeface="Arial" panose="020B0604020202020204" pitchFamily="34" charset="0"/>
              <a:buChar char="•"/>
            </a:pPr>
            <a:endParaRPr lang="en-US" sz="2800" dirty="0"/>
          </a:p>
        </p:txBody>
      </p:sp>
    </p:spTree>
    <p:extLst>
      <p:ext uri="{BB962C8B-B14F-4D97-AF65-F5344CB8AC3E}">
        <p14:creationId xmlns:p14="http://schemas.microsoft.com/office/powerpoint/2010/main" val="65567416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EC8F6-1F32-BC41-A449-143BC205D33E}"/>
              </a:ext>
            </a:extLst>
          </p:cNvPr>
          <p:cNvSpPr>
            <a:spLocks noGrp="1"/>
          </p:cNvSpPr>
          <p:nvPr>
            <p:ph type="title"/>
          </p:nvPr>
        </p:nvSpPr>
        <p:spPr>
          <a:xfrm>
            <a:off x="6289428" y="0"/>
            <a:ext cx="5902552" cy="2107107"/>
          </a:xfrm>
        </p:spPr>
        <p:txBody>
          <a:bodyPr vert="horz" lIns="91440" tIns="45720" rIns="91440" bIns="45720" rtlCol="0" anchor="b">
            <a:normAutofit/>
          </a:bodyPr>
          <a:lstStyle/>
          <a:p>
            <a:pPr defTabSz="914400"/>
            <a:r>
              <a:rPr lang="en-US" sz="6600" dirty="0">
                <a:solidFill>
                  <a:schemeClr val="accent6">
                    <a:lumMod val="60000"/>
                    <a:lumOff val="40000"/>
                  </a:schemeClr>
                </a:solidFill>
              </a:rPr>
              <a:t>Your thoughts on the issue</a:t>
            </a:r>
          </a:p>
        </p:txBody>
      </p:sp>
      <p:sp>
        <p:nvSpPr>
          <p:cNvPr id="3" name="Content Placeholder 2">
            <a:extLst>
              <a:ext uri="{FF2B5EF4-FFF2-40B4-BE49-F238E27FC236}">
                <a16:creationId xmlns:a16="http://schemas.microsoft.com/office/drawing/2014/main" id="{64EEBDED-BFE1-7145-9BC9-649C82ECCAC3}"/>
              </a:ext>
            </a:extLst>
          </p:cNvPr>
          <p:cNvSpPr>
            <a:spLocks noGrp="1"/>
          </p:cNvSpPr>
          <p:nvPr>
            <p:ph idx="1"/>
          </p:nvPr>
        </p:nvSpPr>
        <p:spPr>
          <a:xfrm>
            <a:off x="5735974" y="3848524"/>
            <a:ext cx="6172782" cy="2648529"/>
          </a:xfrm>
        </p:spPr>
        <p:txBody>
          <a:bodyPr vert="horz" lIns="91440" tIns="45720" rIns="91440" bIns="45720" rtlCol="0" anchor="t">
            <a:normAutofit/>
          </a:bodyPr>
          <a:lstStyle/>
          <a:p>
            <a:pPr marL="0" indent="0" defTabSz="914400">
              <a:buNone/>
            </a:pPr>
            <a:r>
              <a:rPr lang="en-US" sz="4000" dirty="0"/>
              <a:t>Do you think that journalists have the right to dox people for online articles?</a:t>
            </a:r>
          </a:p>
        </p:txBody>
      </p:sp>
      <p:sp>
        <p:nvSpPr>
          <p:cNvPr id="15" name="Freeform: Shape 14">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B0A75D2F-6C81-3F40-8F10-685D3CA4622C}"/>
              </a:ext>
            </a:extLst>
          </p:cNvPr>
          <p:cNvPicPr>
            <a:picLocks noChangeAspect="1"/>
          </p:cNvPicPr>
          <p:nvPr/>
        </p:nvPicPr>
        <p:blipFill rotWithShape="1">
          <a:blip r:embed="rId2"/>
          <a:srcRect l="9701" r="2458"/>
          <a:stretch/>
        </p:blipFill>
        <p:spPr>
          <a:xfrm>
            <a:off x="20" y="10"/>
            <a:ext cx="6024134" cy="68579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p:spPr>
      </p:pic>
    </p:spTree>
    <p:extLst>
      <p:ext uri="{BB962C8B-B14F-4D97-AF65-F5344CB8AC3E}">
        <p14:creationId xmlns:p14="http://schemas.microsoft.com/office/powerpoint/2010/main" val="1039787299"/>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TotalTime>
  <Words>401</Words>
  <Application>Microsoft Macintosh PowerPoint</Application>
  <PresentationFormat>Widescreen</PresentationFormat>
  <Paragraphs>35</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The Ethics of Doxing</vt:lpstr>
      <vt:lpstr>What is Doxing?</vt:lpstr>
      <vt:lpstr>The Case</vt:lpstr>
      <vt:lpstr>Main Ethical Issue</vt:lpstr>
      <vt:lpstr>Stakeholders</vt:lpstr>
      <vt:lpstr>How can Doxing be used for good?</vt:lpstr>
      <vt:lpstr>How can Doxing be misused?</vt:lpstr>
      <vt:lpstr>If it was my choice</vt:lpstr>
      <vt:lpstr>Your thoughts on the issue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Ethics of Doxing</dc:title>
  <dc:creator>Haden Stuart</dc:creator>
  <cp:lastModifiedBy>Haden Stuart</cp:lastModifiedBy>
  <cp:revision>4</cp:revision>
  <dcterms:created xsi:type="dcterms:W3CDTF">2020-06-03T01:39:20Z</dcterms:created>
  <dcterms:modified xsi:type="dcterms:W3CDTF">2020-06-03T02:24:28Z</dcterms:modified>
</cp:coreProperties>
</file>